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4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91" r:id="rId7"/>
    <p:sldId id="292" r:id="rId8"/>
    <p:sldId id="293" r:id="rId9"/>
    <p:sldId id="294" r:id="rId10"/>
    <p:sldId id="298" r:id="rId11"/>
    <p:sldId id="299" r:id="rId12"/>
    <p:sldId id="300" r:id="rId13"/>
    <p:sldId id="301" r:id="rId14"/>
    <p:sldId id="302" r:id="rId15"/>
    <p:sldId id="303" r:id="rId16"/>
    <p:sldId id="295" r:id="rId17"/>
    <p:sldId id="296" r:id="rId18"/>
    <p:sldId id="297" r:id="rId19"/>
    <p:sldId id="260" r:id="rId20"/>
    <p:sldId id="261" r:id="rId21"/>
    <p:sldId id="265" r:id="rId22"/>
    <p:sldId id="262" r:id="rId23"/>
    <p:sldId id="263" r:id="rId24"/>
    <p:sldId id="264" r:id="rId25"/>
    <p:sldId id="304" r:id="rId26"/>
    <p:sldId id="289" r:id="rId27"/>
    <p:sldId id="290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욱 김" initials="동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9"/>
    <p:restoredTop sz="84236" autoAdjust="0"/>
  </p:normalViewPr>
  <p:slideViewPr>
    <p:cSldViewPr>
      <p:cViewPr varScale="1">
        <p:scale>
          <a:sx n="68" d="100"/>
          <a:sy n="68" d="100"/>
        </p:scale>
        <p:origin x="62" y="178"/>
      </p:cViewPr>
      <p:guideLst>
        <p:guide orient="horz" pos="2154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5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14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27687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지난 주에 정보의 변수화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코딩했고</a:t>
            </a:r>
            <a:r>
              <a:rPr lang="en-US" altLang="ko-KR" baseline="0" dirty="0"/>
              <a:t>,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// </a:t>
            </a:r>
            <a:r>
              <a:rPr lang="ko-KR" altLang="en-US" baseline="0" dirty="0"/>
              <a:t>결과 또한 잘나왔습니다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</a:t>
            </a:r>
            <a:endParaRPr lang="en-US" altLang="ko-KR" baseline="0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// </a:t>
            </a:r>
            <a:r>
              <a:rPr lang="ko-KR" altLang="en-US" baseline="0" dirty="0"/>
              <a:t>두 번 이상 실행하자 오류가 뜨는 것을 확인했습니다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이러한 </a:t>
            </a:r>
            <a:r>
              <a:rPr lang="en-US" altLang="ko-KR" baseline="0" dirty="0"/>
              <a:t>exception 29 </a:t>
            </a:r>
            <a:r>
              <a:rPr lang="ko-KR" altLang="en-US" baseline="0" dirty="0"/>
              <a:t>오류에 대해 확인을 해보니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확인을 해보니 현재 사용하는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모듈이 기본 탑재된 </a:t>
            </a: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</a:t>
            </a:r>
            <a:r>
              <a:rPr lang="ko-KR" altLang="en-US" dirty="0"/>
              <a:t>나오는 오류로써</a:t>
            </a:r>
            <a:r>
              <a:rPr lang="en-US" altLang="ko-KR" dirty="0"/>
              <a:t>, </a:t>
            </a:r>
            <a:r>
              <a:rPr lang="ko-KR" altLang="en-US" dirty="0"/>
              <a:t>정확한 이유는 모르겠지만 찾은 결과를 종합해 보면</a:t>
            </a:r>
            <a:r>
              <a:rPr lang="en-US" altLang="ko-KR" dirty="0"/>
              <a:t>, 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자체에서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wifi</a:t>
            </a:r>
            <a:r>
              <a:rPr lang="ko-KR" altLang="en-US" baseline="0" dirty="0" smtClean="0"/>
              <a:t>모듈로 인한 동적 </a:t>
            </a:r>
            <a:r>
              <a:rPr lang="ko-KR" altLang="en-US" baseline="0" dirty="0"/>
              <a:t>메모리가 쓰이고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이를 통해 </a:t>
            </a:r>
            <a:r>
              <a:rPr lang="ko-KR" altLang="en-US" baseline="0" dirty="0" err="1"/>
              <a:t>전역변수등의</a:t>
            </a:r>
            <a:r>
              <a:rPr lang="ko-KR" altLang="en-US" baseline="0" dirty="0"/>
              <a:t> 많은 </a:t>
            </a:r>
            <a:r>
              <a:rPr lang="en-US" altLang="ko-KR" baseline="0" dirty="0"/>
              <a:t>heap</a:t>
            </a:r>
            <a:r>
              <a:rPr lang="ko-KR" altLang="en-US" baseline="0" dirty="0"/>
              <a:t>영역 </a:t>
            </a:r>
            <a:r>
              <a:rPr lang="ko-KR" altLang="en-US" baseline="0" dirty="0" smtClean="0"/>
              <a:t>메모리를 사용할 </a:t>
            </a:r>
            <a:r>
              <a:rPr lang="ko-KR" altLang="en-US" baseline="0" dirty="0"/>
              <a:t>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발생하는 오류였습니다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 // </a:t>
            </a:r>
            <a:r>
              <a:rPr lang="ko-KR" altLang="en-US" baseline="0" dirty="0"/>
              <a:t>특히 이번 </a:t>
            </a:r>
            <a:r>
              <a:rPr lang="ko-KR" altLang="en-US" baseline="0" dirty="0" err="1"/>
              <a:t>아두이노</a:t>
            </a:r>
            <a:r>
              <a:rPr lang="ko-KR" altLang="en-US" baseline="0" dirty="0"/>
              <a:t> 정보의 변수화 과정에서 </a:t>
            </a:r>
            <a:r>
              <a:rPr lang="en-US" altLang="ko-KR" baseline="0" dirty="0" err="1"/>
              <a:t>malloc</a:t>
            </a:r>
            <a:r>
              <a:rPr lang="ko-KR" altLang="en-US" baseline="0" dirty="0"/>
              <a:t>을 사용해 일정정보들의 개수에 맞게 크기를 조절해 주었는데 이 부분에서 에러가 났습니다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정확한 이유를 위해 </a:t>
            </a:r>
            <a:r>
              <a:rPr lang="ko-KR" altLang="en-US" dirty="0" err="1"/>
              <a:t>여러가지</a:t>
            </a:r>
            <a:r>
              <a:rPr lang="ko-KR" altLang="en-US" dirty="0"/>
              <a:t> 실험을 한결과 동적 메모리 할당을 고정된 </a:t>
            </a:r>
            <a:r>
              <a:rPr lang="ko-KR" altLang="en-US" dirty="0" err="1"/>
              <a:t>자료형으로</a:t>
            </a:r>
            <a:r>
              <a:rPr lang="ko-KR" altLang="en-US" dirty="0"/>
              <a:t> 했을 경우 문제 없이 잘 나왔지만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 err="1"/>
              <a:t>아두이노에서</a:t>
            </a:r>
            <a:r>
              <a:rPr lang="ko-KR" altLang="en-US" dirty="0"/>
              <a:t> 사용하는 </a:t>
            </a:r>
            <a:r>
              <a:rPr lang="en-US" altLang="ko-KR" dirty="0"/>
              <a:t>String</a:t>
            </a:r>
            <a:r>
              <a:rPr lang="ko-KR" altLang="en-US" dirty="0" err="1"/>
              <a:t>자료형의</a:t>
            </a:r>
            <a:r>
              <a:rPr lang="ko-KR" altLang="en-US" dirty="0"/>
              <a:t> </a:t>
            </a:r>
            <a:r>
              <a:rPr lang="ko-KR" altLang="en-US" dirty="0" err="1"/>
              <a:t>동적메모리를</a:t>
            </a:r>
            <a:r>
              <a:rPr lang="ko-KR" altLang="en-US" dirty="0"/>
              <a:t> 사용한 경우 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//</a:t>
            </a:r>
            <a:r>
              <a:rPr lang="ko-KR" altLang="en-US" dirty="0"/>
              <a:t>오류가 뜨는 것을 확인 했습니다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en-US" baseline="0" dirty="0"/>
              <a:t> 부분을 조사한 결과 </a:t>
            </a:r>
            <a:r>
              <a:rPr lang="en-US" altLang="ko-KR" baseline="0" dirty="0"/>
              <a:t>string </a:t>
            </a:r>
            <a:r>
              <a:rPr lang="ko-KR" altLang="en-US" baseline="0" dirty="0" err="1"/>
              <a:t>자료형의</a:t>
            </a:r>
            <a:r>
              <a:rPr lang="ko-KR" altLang="en-US" baseline="0" dirty="0"/>
              <a:t> 경우 기본 </a:t>
            </a:r>
            <a:r>
              <a:rPr lang="en-US" altLang="ko-KR" baseline="0" dirty="0"/>
              <a:t>12byte</a:t>
            </a:r>
            <a:r>
              <a:rPr lang="ko-KR" altLang="en-US" baseline="0" dirty="0"/>
              <a:t>시작으로 우선 메모리를 할당해 준 뒤 들어오는 문자의 개수에 맞추어 </a:t>
            </a:r>
            <a:r>
              <a:rPr lang="ko-KR" altLang="en-US" baseline="0" dirty="0" err="1"/>
              <a:t>동적메모리를</a:t>
            </a:r>
            <a:r>
              <a:rPr lang="ko-KR" altLang="en-US" baseline="0" dirty="0"/>
              <a:t> 할당해 </a:t>
            </a:r>
            <a:r>
              <a:rPr lang="ko-KR" altLang="en-US" baseline="0" dirty="0" err="1"/>
              <a:t>준다는것을</a:t>
            </a:r>
            <a:r>
              <a:rPr lang="ko-KR" altLang="en-US" baseline="0" dirty="0"/>
              <a:t> 알았습니다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 </a:t>
            </a:r>
            <a:r>
              <a:rPr lang="ko-KR" altLang="en-US" baseline="0" dirty="0"/>
              <a:t>즉 중첩된 </a:t>
            </a:r>
            <a:r>
              <a:rPr lang="ko-KR" altLang="en-US" baseline="0" dirty="0" err="1"/>
              <a:t>동적메모리</a:t>
            </a:r>
            <a:r>
              <a:rPr lang="ko-KR" altLang="en-US" baseline="0" dirty="0"/>
              <a:t> 사용이 오류의 </a:t>
            </a:r>
            <a:r>
              <a:rPr lang="ko-KR" altLang="en-US" baseline="0" dirty="0" err="1"/>
              <a:t>원인이였습니다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방법을 찾고자 이것 저것 시도해 보았습니다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</a:t>
            </a:r>
            <a:r>
              <a:rPr lang="ko-KR" altLang="en-US" dirty="0"/>
              <a:t>가장 이상적인 방법으로 </a:t>
            </a:r>
            <a:r>
              <a:rPr lang="en-US" altLang="ko-KR" dirty="0"/>
              <a:t>c</a:t>
            </a:r>
            <a:r>
              <a:rPr lang="ko-KR" altLang="en-US" dirty="0"/>
              <a:t>언어에서 사용하는 방법으로써</a:t>
            </a:r>
            <a:r>
              <a:rPr lang="en-US" altLang="ko-KR" dirty="0"/>
              <a:t>, </a:t>
            </a:r>
            <a:r>
              <a:rPr lang="ko-KR" altLang="en-US" dirty="0" err="1"/>
              <a:t>캐릭터형</a:t>
            </a:r>
            <a:r>
              <a:rPr lang="ko-KR" altLang="en-US" dirty="0"/>
              <a:t> 포인터를 두고 </a:t>
            </a:r>
            <a:r>
              <a:rPr lang="ko-KR" altLang="en-US" dirty="0" err="1"/>
              <a:t>동적메모리로</a:t>
            </a:r>
            <a:r>
              <a:rPr lang="ko-KR" altLang="en-US" dirty="0"/>
              <a:t> 문자열을 받은 다음 구조체로 만든 포인터에 주소를 저장하고 문자열 구분으로 </a:t>
            </a:r>
            <a:r>
              <a:rPr lang="en-US" altLang="ko-KR" dirty="0"/>
              <a:t>null</a:t>
            </a:r>
            <a:r>
              <a:rPr lang="ko-KR" altLang="en-US" dirty="0"/>
              <a:t>값을 넣어 실행 봤지만 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//</a:t>
            </a:r>
            <a:r>
              <a:rPr lang="ko-KR" altLang="en-US" dirty="0"/>
              <a:t>이상한 문자만을 남기고 실행되는 것을 확인 했습니다</a:t>
            </a:r>
            <a:r>
              <a:rPr lang="en-US" altLang="ko-KR" dirty="0"/>
              <a:t>. </a:t>
            </a:r>
            <a:r>
              <a:rPr lang="ko-KR" altLang="en-US" dirty="0"/>
              <a:t>아직까지 이유는 모르겠지만</a:t>
            </a:r>
            <a:r>
              <a:rPr lang="en-US" altLang="ko-KR" dirty="0"/>
              <a:t>, </a:t>
            </a:r>
            <a:r>
              <a:rPr lang="ko-KR" altLang="en-US" dirty="0" err="1"/>
              <a:t>아두이노가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 err="1"/>
              <a:t>c++</a:t>
            </a:r>
            <a:r>
              <a:rPr lang="ko-KR" altLang="en-US" dirty="0"/>
              <a:t>을 기반으로 했지만 약간씩은 다르기 때문에 </a:t>
            </a:r>
            <a:r>
              <a:rPr lang="ko-KR" altLang="en-US" dirty="0" err="1"/>
              <a:t>발생할것으로</a:t>
            </a:r>
            <a:r>
              <a:rPr lang="ko-KR" altLang="en-US" dirty="0"/>
              <a:t> </a:t>
            </a:r>
            <a:r>
              <a:rPr lang="ko-KR" altLang="en-US" dirty="0" err="1"/>
              <a:t>보고있습니다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최대한 </a:t>
            </a:r>
            <a:r>
              <a:rPr lang="ko-KR" altLang="en-US" baseline="0" dirty="0" err="1"/>
              <a:t>동적메모리를</a:t>
            </a:r>
            <a:r>
              <a:rPr lang="ko-KR" altLang="en-US" baseline="0" dirty="0"/>
              <a:t> 사용하지 않으면서 포인터와 같은 움직임을 가지도록 만들어 보았습니다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우선 </a:t>
            </a:r>
            <a:r>
              <a:rPr lang="en-US" altLang="ko-KR" baseline="0" dirty="0"/>
              <a:t>string</a:t>
            </a:r>
            <a:r>
              <a:rPr lang="ko-KR" altLang="en-US" baseline="0" dirty="0"/>
              <a:t>형 변수에 서버로 부터 받은 데이터를 넣어주고 </a:t>
            </a:r>
            <a:r>
              <a:rPr lang="ko-KR" altLang="en-US" dirty="0"/>
              <a:t>각각의 </a:t>
            </a:r>
            <a:r>
              <a:rPr lang="ko-KR" altLang="en-US" dirty="0" err="1"/>
              <a:t>캐릭터형</a:t>
            </a:r>
            <a:r>
              <a:rPr lang="ko-KR" altLang="en-US" dirty="0"/>
              <a:t> 변수에 </a:t>
            </a:r>
            <a:r>
              <a:rPr lang="en-US" altLang="ko-KR" dirty="0"/>
              <a:t>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//</a:t>
            </a:r>
            <a:r>
              <a:rPr lang="ko-KR" altLang="en-US" dirty="0"/>
              <a:t>정보가 끝나는 </a:t>
            </a:r>
            <a:r>
              <a:rPr lang="ko-KR" altLang="en-US" dirty="0" err="1"/>
              <a:t>배열값들을</a:t>
            </a:r>
            <a:r>
              <a:rPr lang="ko-KR" altLang="en-US" dirty="0"/>
              <a:t> 저장하고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//</a:t>
            </a:r>
            <a:r>
              <a:rPr lang="ko-KR" altLang="en-US" dirty="0"/>
              <a:t>이를 배열과 구조체를 사용해 관리를 용이하게 하고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//</a:t>
            </a:r>
            <a:r>
              <a:rPr lang="ko-KR" altLang="en-US" dirty="0"/>
              <a:t>정의를 해주어서 좀</a:t>
            </a:r>
            <a:r>
              <a:rPr lang="ko-KR" altLang="en-US" baseline="0" dirty="0"/>
              <a:t> 더 직관적이게 바꾸었습니다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그리고 각각의 변수를 집어넣어주는 함수인 </a:t>
            </a:r>
            <a:r>
              <a:rPr lang="en-US" altLang="ko-KR" dirty="0" err="1"/>
              <a:t>parsingStr</a:t>
            </a:r>
            <a:r>
              <a:rPr lang="ko-KR" altLang="en-US" dirty="0"/>
              <a:t>함수를 만들어 정보를 구분하고 집어넣어주고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 err="1"/>
              <a:t>주솟값을</a:t>
            </a:r>
            <a:r>
              <a:rPr lang="ko-KR" altLang="en-US" dirty="0"/>
              <a:t> 비교해 원하는 정보를 찾아주는 </a:t>
            </a:r>
            <a:r>
              <a:rPr lang="en-US" altLang="ko-KR" dirty="0" err="1"/>
              <a:t>toStringData</a:t>
            </a:r>
            <a:r>
              <a:rPr lang="en-US" altLang="ko-KR" dirty="0"/>
              <a:t> </a:t>
            </a:r>
            <a:r>
              <a:rPr lang="ko-KR" altLang="en-US" dirty="0"/>
              <a:t>함수를 만들어 오른쪽과 같이 찾고자 하는 문자열의 </a:t>
            </a:r>
            <a:r>
              <a:rPr lang="ko-KR" altLang="en-US" dirty="0" err="1"/>
              <a:t>주솟값만</a:t>
            </a:r>
            <a:r>
              <a:rPr lang="ko-KR" altLang="en-US" dirty="0"/>
              <a:t> 넣어주면 원하는 정보를 주도록 만들었습니다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결과를 보시면 일정정보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//</a:t>
            </a:r>
            <a:r>
              <a:rPr lang="ko-KR" altLang="en-US" dirty="0"/>
              <a:t>일정정보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//</a:t>
            </a:r>
            <a:r>
              <a:rPr lang="ko-KR" altLang="en-US" dirty="0"/>
              <a:t>일정정보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//</a:t>
            </a:r>
            <a:r>
              <a:rPr lang="ko-KR" altLang="en-US" dirty="0"/>
              <a:t>일정정보가 </a:t>
            </a:r>
            <a:r>
              <a:rPr lang="ko-KR" altLang="en-US" dirty="0" err="1"/>
              <a:t>없을경우</a:t>
            </a:r>
            <a:r>
              <a:rPr lang="ko-KR" altLang="en-US" dirty="0"/>
              <a:t> 전부 정상 작동하는 것을 확인했습니다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6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향후계획입니다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다음주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주차를 기준으로 모든 통합과정에 들어가 시제품의 완성을 목표로 하고있습니다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658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개인별 향후 계획입니다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김원중 학우는 스케줄러의 기능에 맞게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파싱된</a:t>
            </a:r>
            <a:r>
              <a:rPr lang="ko-KR" altLang="en-US" baseline="0" dirty="0" smtClean="0"/>
              <a:t> 변수들을 가지고 모듈들을 작동시킬 것이며</a:t>
            </a:r>
            <a:endParaRPr lang="en-US" altLang="ko-KR" baseline="0" dirty="0" smtClean="0"/>
          </a:p>
          <a:p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김동욱 학우는 서버로 부터 받은 일정 정보나 날씨 정보를 지금까지 만든 </a:t>
            </a:r>
            <a:r>
              <a:rPr lang="en-US" altLang="ko-KR" baseline="0" dirty="0" smtClean="0"/>
              <a:t>App</a:t>
            </a:r>
            <a:r>
              <a:rPr lang="ko-KR" altLang="en-US" baseline="0" dirty="0" smtClean="0"/>
              <a:t>에 적용시킬 예정입니다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임예지</a:t>
            </a:r>
            <a:r>
              <a:rPr lang="ko-KR" altLang="en-US" dirty="0" smtClean="0"/>
              <a:t> 학우는 디자인에 맞는 실제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모델을 제작할 예정이고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신세규</a:t>
            </a:r>
            <a:r>
              <a:rPr lang="ko-KR" altLang="en-US" dirty="0" smtClean="0"/>
              <a:t> 학우는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tcp</a:t>
            </a:r>
            <a:r>
              <a:rPr lang="ko-KR" altLang="en-US" dirty="0" smtClean="0"/>
              <a:t>통신의 통합과 지금까지 만들어온 스케줄러를 통합할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00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7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8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9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924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10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131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11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015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12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7909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13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204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8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5795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586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9316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41083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382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45051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5646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5579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4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3984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8430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8896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3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7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8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gif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user\Desktop\%5bSHANA%5d1.avi.avi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8740" y="4293096"/>
            <a:ext cx="1907895" cy="2323713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4400" b="1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야심작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1100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30"/>
              <a:ea typeface="-윤고딕330"/>
            </a:endParaRP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발표자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김동욱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 algn="ctr"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팀원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김원중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 임예지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신세규</a:t>
            </a: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48614" y="908720"/>
            <a:ext cx="5579393" cy="2815902"/>
            <a:chOff x="576263" y="973138"/>
            <a:chExt cx="2520950" cy="1238250"/>
          </a:xfrm>
        </p:grpSpPr>
        <p:sp>
          <p:nvSpPr>
            <p:cNvPr id="3" name="TextBox 2"/>
            <p:cNvSpPr txBox="1"/>
            <p:nvPr/>
          </p:nvSpPr>
          <p:spPr>
            <a:xfrm>
              <a:off x="576263" y="1182325"/>
              <a:ext cx="2465740" cy="31128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400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종합 설계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6263" y="97313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576263" y="221138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12291" y="2014076"/>
              <a:ext cx="1080745" cy="16240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김인겸 교수님</a:t>
              </a:r>
              <a:endParaRPr lang="ko-KR" altLang="en-US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896036" y="4323446"/>
            <a:ext cx="432048" cy="5704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9929" y="4323445"/>
            <a:ext cx="432048" cy="5705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김동욱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안드로이드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253CB7F-16F2-44D5-8F7E-CC51DFFE7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37" y="944386"/>
            <a:ext cx="3590925" cy="576064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7BBC853-457A-451F-B2D4-A81CBB2DE9C7}"/>
              </a:ext>
            </a:extLst>
          </p:cNvPr>
          <p:cNvSpPr/>
          <p:nvPr/>
        </p:nvSpPr>
        <p:spPr>
          <a:xfrm>
            <a:off x="5616116" y="5589240"/>
            <a:ext cx="751346" cy="7560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85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김동욱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안드로이드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4D76312-7A7D-4050-87A5-4181FA40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944386"/>
            <a:ext cx="3609975" cy="57606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8C726-D657-4508-A32D-FE530D442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52" y="954015"/>
            <a:ext cx="3600450" cy="57606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337267-1FE9-4A34-9450-B91DBA64F49F}"/>
              </a:ext>
            </a:extLst>
          </p:cNvPr>
          <p:cNvSpPr/>
          <p:nvPr/>
        </p:nvSpPr>
        <p:spPr>
          <a:xfrm>
            <a:off x="5184068" y="3429000"/>
            <a:ext cx="3420380" cy="1080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E9E4D-F179-4A37-B812-15B8F61EE990}"/>
              </a:ext>
            </a:extLst>
          </p:cNvPr>
          <p:cNvSpPr/>
          <p:nvPr/>
        </p:nvSpPr>
        <p:spPr>
          <a:xfrm>
            <a:off x="5134282" y="5877272"/>
            <a:ext cx="3506220" cy="5400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014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김동욱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안드로이드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650DBD2-0071-425B-AF4D-B0137C929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7" y="950685"/>
            <a:ext cx="3571875" cy="56826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036146-BDE6-48BA-920E-DAF14D04E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940400"/>
            <a:ext cx="3609975" cy="56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3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김동욱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안드로이드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465899C-60BE-47EA-A915-637CC9AF3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0" y="967765"/>
            <a:ext cx="3581400" cy="5750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ABFD7E-D991-479E-B015-AD6C2AA3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66" y="967765"/>
            <a:ext cx="3590925" cy="575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15C51F-7156-4BDB-A138-A72F6E3E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095" y="967765"/>
            <a:ext cx="3619500" cy="5750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8708C8-7466-4684-B4AC-928DB8AC8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655" y="967766"/>
            <a:ext cx="3609975" cy="575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27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899F97-C116-4DDE-AD2C-5803622F0151}"/>
              </a:ext>
            </a:extLst>
          </p:cNvPr>
          <p:cNvGrpSpPr/>
          <p:nvPr/>
        </p:nvGrpSpPr>
        <p:grpSpPr>
          <a:xfrm>
            <a:off x="395536" y="944386"/>
            <a:ext cx="3581400" cy="5760640"/>
            <a:chOff x="395536" y="944386"/>
            <a:chExt cx="3581400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8E4C228-9FC6-4828-9B23-874C871D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944386"/>
              <a:ext cx="3581400" cy="576064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836868-FD31-4469-8A11-16299AA928D3}"/>
                </a:ext>
              </a:extLst>
            </p:cNvPr>
            <p:cNvSpPr/>
            <p:nvPr/>
          </p:nvSpPr>
          <p:spPr>
            <a:xfrm>
              <a:off x="3203848" y="1160748"/>
              <a:ext cx="462377" cy="39604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김동욱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안드로이드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1DD9097-6A19-4115-9005-2E74D566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692" y="963788"/>
            <a:ext cx="3571875" cy="57503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31E09E-B284-4750-9925-167447914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788" y="970644"/>
            <a:ext cx="3571875" cy="5750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6AE541-8F12-402C-88CF-82698065D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191" y="944386"/>
            <a:ext cx="3590925" cy="5750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D5F295-3261-43A6-8DDB-5E4A29E49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642" y="944386"/>
            <a:ext cx="3581400" cy="577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80A892-90F4-4BAA-B92E-2286D75E1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4459" y="938677"/>
            <a:ext cx="3581400" cy="57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36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167488" y="944724"/>
            <a:ext cx="8809024" cy="5684998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4658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1600" b="1" dirty="0">
                <a:solidFill>
                  <a:prstClr val="white"/>
                </a:solidFill>
              </a:rPr>
              <a:t> 정보 변수화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89" y="1382487"/>
            <a:ext cx="7672323" cy="487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186688" y="967317"/>
            <a:ext cx="4250346" cy="4603490"/>
          </a:xfrm>
          <a:prstGeom prst="rect">
            <a:avLst/>
          </a:prstGeom>
          <a:noFill/>
          <a:ln w="9525">
            <a:solidFill>
              <a:srgbClr val="FF0000"/>
            </a:solidFill>
            <a:miter/>
          </a:ln>
          <a:effectLst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53" y="2943820"/>
            <a:ext cx="66770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003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167488" y="944724"/>
            <a:ext cx="8809024" cy="5684998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4658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1600" b="1" dirty="0">
                <a:solidFill>
                  <a:prstClr val="white"/>
                </a:solidFill>
              </a:rPr>
              <a:t> 정보 변수화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87" y="1196752"/>
            <a:ext cx="745807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42"/>
          <a:stretch/>
        </p:blipFill>
        <p:spPr bwMode="auto">
          <a:xfrm>
            <a:off x="643382" y="4345964"/>
            <a:ext cx="8042681" cy="225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302759" y="1879993"/>
            <a:ext cx="1128314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156176" y="3767438"/>
            <a:ext cx="847719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61236" y="5495630"/>
            <a:ext cx="1025740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912746" y="1989534"/>
            <a:ext cx="5318508" cy="359537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2071320" y="4736867"/>
            <a:ext cx="5184616" cy="677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43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167488" y="944724"/>
            <a:ext cx="8809024" cy="5684998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4658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1600" b="1" dirty="0">
                <a:solidFill>
                  <a:prstClr val="white"/>
                </a:solidFill>
              </a:rPr>
              <a:t> 정보 변수화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71" y="1315080"/>
            <a:ext cx="3132348" cy="474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80020"/>
            <a:ext cx="316450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6706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167488" y="944724"/>
            <a:ext cx="8809024" cy="5684998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4658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1600" b="1" dirty="0">
                <a:solidFill>
                  <a:prstClr val="white"/>
                </a:solidFill>
              </a:rPr>
              <a:t> 정보 변수화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4886"/>
            <a:ext cx="371019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68" y="2693405"/>
            <a:ext cx="66579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897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167488" y="944724"/>
            <a:ext cx="8809024" cy="5684998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4658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1600" b="1" dirty="0">
                <a:solidFill>
                  <a:prstClr val="white"/>
                </a:solidFill>
              </a:rPr>
              <a:t> 정보 변수화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524000" y="1484783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3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char*</a:t>
            </a:r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27620"/>
            <a:ext cx="1249436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68" y="2627620"/>
            <a:ext cx="1249436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2" y="2627620"/>
            <a:ext cx="1249436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628" y="2627620"/>
            <a:ext cx="1249436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18" y="2627620"/>
            <a:ext cx="1249436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341910" y="3109319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char* pop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90251" y="3131676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char* </a:t>
            </a:r>
            <a:r>
              <a:rPr lang="en-US" altLang="ko-KR" dirty="0" err="1"/>
              <a:t>tmn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44531" y="3131676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char* </a:t>
            </a:r>
            <a:r>
              <a:rPr lang="en-US" altLang="ko-KR" dirty="0" err="1"/>
              <a:t>tmx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84691" y="3131676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char* sky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96859" y="3131676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char* </a:t>
            </a:r>
            <a:r>
              <a:rPr lang="en-US" altLang="ko-KR" dirty="0" err="1"/>
              <a:t>pty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6" y="4363287"/>
            <a:ext cx="7623628" cy="433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769079" y="4427040"/>
            <a:ext cx="144016" cy="370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755106" y="4416968"/>
            <a:ext cx="210855" cy="370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09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000350" y="1929392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87824" y="4833156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00720" y="2305615"/>
            <a:ext cx="3359324" cy="221685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Ⅰ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주제 소개</a:t>
            </a:r>
          </a:p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Ⅱ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진행 상황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 </a:t>
            </a:r>
            <a:r>
              <a:rPr lang="ko-KR" altLang="en-US" sz="280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향후계획</a:t>
            </a: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3813" y="1473170"/>
            <a:ext cx="943826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0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▶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 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목차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9812" y="1448780"/>
            <a:ext cx="432048" cy="4352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167488" y="944724"/>
            <a:ext cx="8809024" cy="5684998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4658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1600" b="1" dirty="0">
                <a:solidFill>
                  <a:prstClr val="white"/>
                </a:solidFill>
              </a:rPr>
              <a:t> 정보 변수화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524000" y="1484783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3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string</a:t>
            </a:r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68746" y="2276872"/>
            <a:ext cx="62471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557934" y="2758571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 pop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906275" y="2780928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 </a:t>
            </a:r>
            <a:r>
              <a:rPr lang="en-US" altLang="ko-KR" dirty="0" err="1"/>
              <a:t>tmn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60555" y="2780928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 </a:t>
            </a:r>
            <a:r>
              <a:rPr lang="en-US" altLang="ko-KR" dirty="0" err="1"/>
              <a:t>tmx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00715" y="2780928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 sky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12883" y="2780928"/>
            <a:ext cx="13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 </a:t>
            </a:r>
            <a:r>
              <a:rPr lang="en-US" altLang="ko-KR" dirty="0" err="1"/>
              <a:t>pty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1767" y="2276872"/>
            <a:ext cx="26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083186" y="2276872"/>
            <a:ext cx="62471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451338" y="2276872"/>
            <a:ext cx="62471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819490" y="2276872"/>
            <a:ext cx="62471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403666" y="2276872"/>
            <a:ext cx="62471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262572" y="2276872"/>
            <a:ext cx="26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22768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22553" y="23082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24328" y="22768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cxnSp>
        <p:nvCxnSpPr>
          <p:cNvPr id="34" name="직선 연결선 33"/>
          <p:cNvCxnSpPr>
            <a:endCxn id="4" idx="0"/>
          </p:cNvCxnSpPr>
          <p:nvPr/>
        </p:nvCxnSpPr>
        <p:spPr>
          <a:xfrm flipH="1">
            <a:off x="2084740" y="1850543"/>
            <a:ext cx="615052" cy="426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395545" y="1850543"/>
            <a:ext cx="0" cy="426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2" idx="2"/>
            <a:endCxn id="7" idx="0"/>
          </p:cNvCxnSpPr>
          <p:nvPr/>
        </p:nvCxnSpPr>
        <p:spPr>
          <a:xfrm>
            <a:off x="4572000" y="1850543"/>
            <a:ext cx="227660" cy="426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131849" y="1854116"/>
            <a:ext cx="228644" cy="422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632339" y="1854116"/>
            <a:ext cx="110959" cy="422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08" y="3429000"/>
            <a:ext cx="6180603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952" y="1484784"/>
            <a:ext cx="5225229" cy="44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900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  <p:bldP spid="7" grpId="0"/>
      <p:bldP spid="8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167488" y="944724"/>
            <a:ext cx="8809024" cy="5684998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4658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1600" b="1" dirty="0">
                <a:solidFill>
                  <a:prstClr val="white"/>
                </a:solidFill>
              </a:rPr>
              <a:t> 정보 변수화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47825"/>
            <a:ext cx="3311085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04" y="1700808"/>
            <a:ext cx="3894855" cy="395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894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167488" y="944724"/>
            <a:ext cx="8809024" cy="5684998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4658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1600" b="1" dirty="0">
                <a:solidFill>
                  <a:prstClr val="white"/>
                </a:solidFill>
              </a:rPr>
              <a:t> 정보 변수화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986" y="2213932"/>
            <a:ext cx="4034873" cy="267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9" y="1268760"/>
            <a:ext cx="420052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043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167488" y="944724"/>
            <a:ext cx="8809024" cy="5684998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4658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16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1600" b="1" dirty="0">
                <a:solidFill>
                  <a:prstClr val="white"/>
                </a:solidFill>
              </a:rPr>
              <a:t> 정보 변수화</a:t>
            </a:r>
          </a:p>
        </p:txBody>
      </p:sp>
      <p:pic>
        <p:nvPicPr>
          <p:cNvPr id="9218" name="Picture 2" descr="D:\FinalProject_2019\weeks_12\res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44" y="1570444"/>
            <a:ext cx="4446372" cy="22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FinalProject_2019\weeks_12\res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60848"/>
            <a:ext cx="480335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FinalProject_2019\weeks_12\res3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960" y="2576457"/>
            <a:ext cx="4726851" cy="366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D:\FinalProject_2019\weeks_12\res5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44" y="3875558"/>
            <a:ext cx="4968881" cy="24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696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7839" y="152974"/>
            <a:ext cx="4664181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2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</a:t>
            </a:r>
            <a:r>
              <a:rPr lang="en-US" altLang="ko-KR" b="1" spc="292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. </a:t>
            </a:r>
            <a:r>
              <a:rPr lang="ko-KR" altLang="en-US" b="1" spc="292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향후계획 - 전체계획표 </a:t>
            </a:r>
            <a:endParaRPr lang="ko-KR" altLang="en-US" b="1" spc="292">
              <a:solidFill>
                <a:schemeClr val="bg1">
                  <a:lumMod val="95000"/>
                </a:schemeClr>
              </a:solidFill>
              <a:latin typeface="빙그레체"/>
              <a:ea typeface="빙그레체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11560" y="744718"/>
          <a:ext cx="7416824" cy="5796650"/>
        </p:xfrm>
        <a:graphic>
          <a:graphicData uri="http://schemas.openxmlformats.org/drawingml/2006/table">
            <a:tbl>
              <a:tblPr firstRow="1" bandRow="1"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 dirty="0">
                          <a:solidFill>
                            <a:schemeClr val="bg1"/>
                          </a:solidFill>
                          <a:ea typeface="Gulim"/>
                        </a:rPr>
                        <a:t>수행 내용</a:t>
                      </a:r>
                      <a:endParaRPr lang="ko-KR" alt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 baseline="0" dirty="0">
                          <a:solidFill>
                            <a:schemeClr val="bg1"/>
                          </a:solidFill>
                          <a:ea typeface="Gulim"/>
                        </a:rPr>
                        <a:t>일정 </a:t>
                      </a:r>
                      <a:r>
                        <a:rPr lang="en-US" altLang="ko-KR" sz="1100" b="1" kern="0" spc="5" baseline="0" dirty="0">
                          <a:solidFill>
                            <a:schemeClr val="bg1"/>
                          </a:solidFill>
                          <a:latin typeface="Gulim"/>
                        </a:rPr>
                        <a:t>(2</a:t>
                      </a:r>
                      <a:r>
                        <a:rPr lang="ko-KR" altLang="en-US" sz="1100" b="1" kern="0" spc="5" baseline="0" dirty="0">
                          <a:solidFill>
                            <a:schemeClr val="bg1"/>
                          </a:solidFill>
                          <a:ea typeface="Gulim"/>
                        </a:rPr>
                        <a:t>주 단위</a:t>
                      </a:r>
                      <a:r>
                        <a:rPr lang="en-US" altLang="ko-KR" sz="1100" b="1" kern="0" spc="5" baseline="0" dirty="0">
                          <a:solidFill>
                            <a:schemeClr val="bg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1</a:t>
                      </a:r>
                      <a:endParaRPr 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2,3</a:t>
                      </a:r>
                      <a:endParaRPr 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4,5</a:t>
                      </a:r>
                      <a:endParaRPr 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6,7</a:t>
                      </a:r>
                      <a:endParaRPr 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8,9</a:t>
                      </a:r>
                      <a:endParaRPr 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10,11</a:t>
                      </a:r>
                      <a:endParaRPr 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12,13</a:t>
                      </a:r>
                      <a:endParaRPr 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14,15</a:t>
                      </a:r>
                      <a:endParaRPr 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latin typeface="Gulim"/>
                          <a:ea typeface="Gulim"/>
                        </a:rPr>
                        <a:t>조 편성 및</a:t>
                      </a: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지도 교수 선정</a:t>
                      </a:r>
                      <a:endParaRPr lang="ko-KR" alt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node.js</a:t>
                      </a: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를 사용한 서버 제작</a:t>
                      </a:r>
                      <a:endParaRPr lang="ko-KR" alt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(led </a:t>
                      </a: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스트립</a:t>
                      </a:r>
                      <a:r>
                        <a:rPr lang="en-US" altLang="ko-KR" sz="900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(</a:t>
                      </a: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일정 관리 </a:t>
                      </a:r>
                      <a:r>
                        <a:rPr lang="en-US" altLang="ko-KR" sz="900" kern="0" spc="5" dirty="0">
                          <a:solidFill>
                            <a:schemeClr val="bg1"/>
                          </a:solidFill>
                          <a:latin typeface="Gulim"/>
                        </a:rPr>
                        <a:t>APP</a:t>
                      </a:r>
                      <a:endParaRPr lang="ko-KR" alt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스케줄러 소프트웨어 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제작</a:t>
                      </a:r>
                      <a:endParaRPr lang="ko-KR" alt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스케줄러 하드웨어 제작</a:t>
                      </a:r>
                      <a:endParaRPr lang="ko-KR" alt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bg1"/>
                          </a:solidFill>
                          <a:ea typeface="Gulim"/>
                        </a:rPr>
                        <a:t>최종 시제품 완성</a:t>
                      </a:r>
                      <a:endParaRPr lang="ko-KR" altLang="en-US" sz="900" kern="0" spc="5" dirty="0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7524328" y="1480864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7375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스케줄러기능에 맞게 모듈코딩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en-US" altLang="ko-KR" sz="2300" b="0" i="0" kern="1200" spc="5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임예지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– 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디자인에 맞는 실제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3D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모델 제작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50894" y="2874712"/>
            <a:ext cx="7985599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김동욱  </a:t>
            </a:r>
            <a:r>
              <a:rPr lang="en-US" altLang="ko-KR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ko-KR" altLang="en-US" sz="2300" spc="5" dirty="0" smtClean="0">
                <a:solidFill>
                  <a:prstClr val="white"/>
                </a:solidFill>
                <a:latin typeface="빙그레체"/>
                <a:ea typeface="빙그레체"/>
              </a:rPr>
              <a:t>서버로 부터 받은 데이터를 </a:t>
            </a:r>
            <a:r>
              <a:rPr lang="en-US" altLang="ko-KR" sz="2300" spc="5" dirty="0" smtClean="0">
                <a:solidFill>
                  <a:prstClr val="white"/>
                </a:solidFill>
                <a:latin typeface="빙그레체"/>
                <a:ea typeface="빙그레체"/>
              </a:rPr>
              <a:t>App</a:t>
            </a:r>
            <a:r>
              <a:rPr lang="ko-KR" altLang="en-US" sz="2300" spc="5" dirty="0" smtClean="0">
                <a:solidFill>
                  <a:prstClr val="white"/>
                </a:solidFill>
                <a:latin typeface="빙그레체"/>
                <a:ea typeface="빙그레체"/>
              </a:rPr>
              <a:t>에</a:t>
            </a:r>
            <a:r>
              <a:rPr lang="en-US" altLang="ko-KR" sz="2300" spc="5" dirty="0" smtClean="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r>
              <a:rPr lang="ko-KR" altLang="en-US" sz="2300" spc="5" dirty="0" smtClean="0">
                <a:solidFill>
                  <a:prstClr val="white"/>
                </a:solidFill>
                <a:latin typeface="빙그레체"/>
                <a:ea typeface="빙그레체"/>
              </a:rPr>
              <a:t>적용</a:t>
            </a:r>
            <a:r>
              <a:rPr lang="en-US" altLang="ko-KR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     </a:t>
            </a:r>
            <a:endParaRPr lang="en-US" altLang="ko-KR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541" y="5178968"/>
            <a:ext cx="7417826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신세규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App</a:t>
            </a:r>
            <a:r>
              <a:rPr lang="ko-KR" altLang="en-US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과 </a:t>
            </a:r>
            <a:r>
              <a:rPr lang="en-US" altLang="ko-KR" sz="2300" b="0" i="0" kern="1200" spc="5" dirty="0" err="1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tcp</a:t>
            </a:r>
            <a:r>
              <a:rPr lang="ko-KR" altLang="en-US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통신의 통합 및 스케줄러 통합</a:t>
            </a:r>
            <a:r>
              <a:rPr lang="en-US" altLang="ko-KR" sz="2300" b="0" i="0" kern="1200" spc="5" dirty="0" smtClean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en-US" altLang="ko-KR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4664181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.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향후계획 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–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다음 주</a:t>
            </a:r>
          </a:p>
          <a:p>
            <a:pPr>
              <a:defRPr lang="ko-KR" altLang="en-US"/>
            </a:pPr>
            <a:endParaRPr lang="ko-KR" altLang="en-US" b="1">
              <a:latin typeface="빙그레체"/>
              <a:ea typeface="빙그레체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28" name="TextBox 27"/>
            <p:cNvSpPr txBox="1"/>
            <p:nvPr/>
          </p:nvSpPr>
          <p:spPr>
            <a:xfrm>
              <a:off x="7034217" y="306017"/>
              <a:ext cx="1838471" cy="19315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프로젝트 기획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03748" y="3244334"/>
            <a:ext cx="4356484" cy="820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>
                <a:solidFill>
                  <a:schemeClr val="bg1"/>
                </a:solidFill>
              </a:rPr>
              <a:t>- THE END - 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571220">
            <a:off x="2844486" y="2822385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9" name="TextBox 8"/>
          <p:cNvSpPr txBox="1"/>
          <p:nvPr/>
        </p:nvSpPr>
        <p:spPr>
          <a:xfrm rot="20571220">
            <a:off x="2668379" y="2822384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307765" y="307122"/>
              <a:ext cx="1330506" cy="1918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026" name="Picture 2" descr="ìì¹¨ì ê¸°ì ëì ëí ì´ë¯¸ì§ ê²ìê²°ê³¼">
            <a:extLst>
              <a:ext uri="{FF2B5EF4-FFF2-40B4-BE49-F238E27FC236}">
                <a16:creationId xmlns:a16="http://schemas.microsoft.com/office/drawing/2014/main" id="{3B325EFB-0F8E-4B07-8174-C570370F8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702602"/>
            <a:ext cx="4321803" cy="269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1B20AA8B-9904-4784-9C6C-AF874C05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815817"/>
            <a:ext cx="3820470" cy="582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3FE45E98-536F-4C33-8B20-C4E0B9F4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4644516" cy="305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307765" y="307122"/>
              <a:ext cx="1330506" cy="1918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8E386D9-6995-40FF-B8F4-60FF4155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27" y="1207481"/>
            <a:ext cx="4167853" cy="4924329"/>
          </a:xfrm>
          <a:prstGeom prst="rect">
            <a:avLst/>
          </a:prstGeom>
        </p:spPr>
      </p:pic>
      <p:pic>
        <p:nvPicPr>
          <p:cNvPr id="1030" name="Picture 6" descr="ìì¹¨ì íì¥ì ëí ì´ë¯¸ì§ ê²ìê²°ê³¼">
            <a:extLst>
              <a:ext uri="{FF2B5EF4-FFF2-40B4-BE49-F238E27FC236}">
                <a16:creationId xmlns:a16="http://schemas.microsoft.com/office/drawing/2014/main" id="{2FDA57D1-CFAE-4FF1-961B-774B58E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9" y="3861048"/>
            <a:ext cx="4165594" cy="260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F4BB0464-E34F-495B-B472-2C214146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72716"/>
            <a:ext cx="4167853" cy="27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0690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- 김원중  </a:t>
            </a:r>
            <a:endParaRPr kumimoji="0" lang="ko-KR" altLang="en-US" sz="1600" b="1" i="0" u="none" strike="noStrike" kern="1200" cap="none" spc="308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1600" b="1" i="0" u="none" strike="noStrike" kern="1200" cap="none" spc="308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/>
                <a:cs typeface="+mn-cs"/>
              </a:rPr>
              <a:t>도트매트릭스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5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332000" y="1629000"/>
            <a:ext cx="6480000" cy="3600000"/>
            <a:chOff x="1332000" y="1629000"/>
            <a:chExt cx="6480000" cy="3600000"/>
          </a:xfrm>
        </p:grpSpPr>
        <p:pic>
          <p:nvPicPr>
            <p:cNvPr id="21" name="그림 20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32000" y="1629000"/>
              <a:ext cx="6480000" cy="3600000"/>
            </a:xfrm>
            <a:prstGeom prst="roundRect">
              <a:avLst>
                <a:gd name="adj" fmla="val 16667"/>
              </a:avLst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1511660" y="2379918"/>
              <a:ext cx="5634626" cy="1985186"/>
              <a:chOff x="1511660" y="2379918"/>
              <a:chExt cx="5634626" cy="198518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015716" y="2455324"/>
                <a:ext cx="5112568" cy="46962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ko-KR" altLang="en-US"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15716" y="2959380"/>
                <a:ext cx="5112568" cy="46962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ko-KR" altLang="en-US"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15716" y="3429000"/>
                <a:ext cx="5112568" cy="46962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ko-KR" altLang="en-US"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997714" y="3895484"/>
                <a:ext cx="5148572" cy="46962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ko-KR" altLang="en-US"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511660" y="2379918"/>
                <a:ext cx="396044" cy="1913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ko-KR" altLang="en-US"/>
                </a:pPr>
                <a:r>
                  <a:rPr kumimoji="0" lang="ko-KR" altLang="en-US" sz="3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①②③④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김원중  </a:t>
            </a:r>
            <a:endParaRPr lang="ko-KR" altLang="en-US" sz="1600" b="1" i="0" kern="1200" spc="308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도트매트릭스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844" y="1227212"/>
            <a:ext cx="5448300" cy="1409700"/>
          </a:xfrm>
          <a:prstGeom prst="roundRect">
            <a:avLst>
              <a:gd name="adj" fmla="val 16667"/>
            </a:avLst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5536" y="2960948"/>
            <a:ext cx="7286625" cy="3352800"/>
          </a:xfrm>
          <a:prstGeom prst="roundRect">
            <a:avLst>
              <a:gd name="adj" fmla="val 16667"/>
            </a:avLst>
          </a:prstGeom>
        </p:spPr>
      </p:pic>
      <p:sp>
        <p:nvSpPr>
          <p:cNvPr id="35" name="직사각형 34"/>
          <p:cNvSpPr/>
          <p:nvPr/>
        </p:nvSpPr>
        <p:spPr>
          <a:xfrm>
            <a:off x="467544" y="5085184"/>
            <a:ext cx="7200800" cy="468052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김원중  </a:t>
            </a:r>
            <a:endParaRPr lang="ko-KR" altLang="en-US" sz="1600" b="1" i="0" kern="1200" spc="308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도트매트릭스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3" name="[SHANA]1.avi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4"/>
          <a:stretch>
            <a:fillRect/>
          </a:stretch>
        </p:blipFill>
        <p:spPr>
          <a:xfrm>
            <a:off x="0" y="1057807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김원중  </a:t>
            </a:r>
            <a:endParaRPr lang="ko-KR" altLang="en-US" sz="1600" b="1" i="0" kern="1200" spc="308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도트매트릭스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5"/>
              <a:ext cx="1341748" cy="193189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0867" y="1857375"/>
            <a:ext cx="7629525" cy="3143250"/>
          </a:xfrm>
          <a:prstGeom prst="roundRect">
            <a:avLst>
              <a:gd name="adj" fmla="val 16667"/>
            </a:avLst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7984" y="1232756"/>
            <a:ext cx="3009900" cy="400050"/>
          </a:xfrm>
          <a:prstGeom prst="roundRect">
            <a:avLst>
              <a:gd name="adj" fmla="val 16667"/>
            </a:avLst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7907" y="1268760"/>
            <a:ext cx="6228184" cy="4671138"/>
          </a:xfrm>
          <a:prstGeom prst="roundRect">
            <a:avLst>
              <a:gd name="adj" fmla="val 16667"/>
            </a:avLst>
          </a:prstGeom>
        </p:spPr>
      </p:pic>
      <p:pic>
        <p:nvPicPr>
          <p:cNvPr id="26" name="그림 25"/>
          <p:cNvPicPr/>
          <p:nvPr/>
        </p:nvPicPr>
        <p:blipFill rotWithShape="1">
          <a:blip r:embed="rId6"/>
          <a:srcRect b="13250"/>
          <a:stretch>
            <a:fillRect/>
          </a:stretch>
        </p:blipFill>
        <p:spPr>
          <a:xfrm>
            <a:off x="2915816" y="1629000"/>
            <a:ext cx="3600000" cy="36000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김동욱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안드로이드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025" name="_x649681656" descr="cif00001">
            <a:extLst>
              <a:ext uri="{FF2B5EF4-FFF2-40B4-BE49-F238E27FC236}">
                <a16:creationId xmlns:a16="http://schemas.microsoft.com/office/drawing/2014/main" id="{A9AAA317-8A7C-4708-8A58-4C4EA76D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44386"/>
            <a:ext cx="3517158" cy="558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4D5D71-95B8-4C5A-BCBB-6B0181A9D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944386"/>
            <a:ext cx="3581400" cy="55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5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787</Words>
  <Application>Microsoft Office PowerPoint</Application>
  <PresentationFormat>화면 슬라이드 쇼(4:3)</PresentationFormat>
  <Paragraphs>186</Paragraphs>
  <Slides>26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Gulim</vt:lpstr>
      <vt:lpstr>맑은 고딕</vt:lpstr>
      <vt:lpstr>빙그레체</vt:lpstr>
      <vt:lpstr>빙그레체Ⅱ</vt:lpstr>
      <vt:lpstr>-윤고딕330</vt:lpstr>
      <vt:lpstr>-윤고딕340</vt:lpstr>
      <vt:lpstr>함초롬돋움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세규</dc:creator>
  <cp:lastModifiedBy>doublesk0810@gmail.com</cp:lastModifiedBy>
  <cp:revision>365</cp:revision>
  <dcterms:created xsi:type="dcterms:W3CDTF">2018-10-27T05:42:46Z</dcterms:created>
  <dcterms:modified xsi:type="dcterms:W3CDTF">2019-06-05T03:44:43Z</dcterms:modified>
</cp:coreProperties>
</file>